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79" r:id="rId3"/>
    <p:sldId id="261" r:id="rId4"/>
    <p:sldId id="256" r:id="rId5"/>
    <p:sldId id="281" r:id="rId6"/>
    <p:sldId id="259" r:id="rId7"/>
    <p:sldId id="271" r:id="rId8"/>
    <p:sldId id="272" r:id="rId9"/>
    <p:sldId id="267" r:id="rId10"/>
    <p:sldId id="268" r:id="rId11"/>
    <p:sldId id="282" r:id="rId12"/>
    <p:sldId id="280" r:id="rId13"/>
    <p:sldId id="269" r:id="rId14"/>
    <p:sldId id="273" r:id="rId15"/>
    <p:sldId id="274" r:id="rId16"/>
    <p:sldId id="275" r:id="rId17"/>
    <p:sldId id="276" r:id="rId18"/>
    <p:sldId id="263" r:id="rId19"/>
    <p:sldId id="277" r:id="rId20"/>
    <p:sldId id="257" r:id="rId21"/>
    <p:sldId id="258" r:id="rId22"/>
    <p:sldId id="260" r:id="rId23"/>
    <p:sldId id="266" r:id="rId24"/>
    <p:sldId id="262" r:id="rId25"/>
    <p:sldId id="264" r:id="rId26"/>
    <p:sldId id="26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1DCEB-B957-4519-AFAD-D5ACBA7AB3D0}" v="19" dt="2022-11-12T18:18:12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2QvFKKCzz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3BAD-0306-BDDE-7721-C456E679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34067"/>
            <a:ext cx="4080932" cy="3310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sz="80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Lead Me Great Jehovah</a:t>
            </a:r>
            <a:r>
              <a:rPr lang="en-US" sz="8000" dirty="0">
                <a:solidFill>
                  <a:schemeClr val="bg1"/>
                </a:solidFill>
              </a:rPr>
              <a:t> 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609F8-4282-6C50-258F-FBC449D0B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Lead Me Thou Great Jehovah</a:t>
            </a:r>
          </a:p>
          <a:p>
            <a:r>
              <a:rPr lang="en-US" dirty="0">
                <a:hlinkClick r:id="rId2"/>
              </a:rPr>
              <a:t>https://www.youtube.com/watch?v=L2QvFKKCzzs</a:t>
            </a:r>
            <a:endParaRPr lang="en-US" dirty="0"/>
          </a:p>
          <a:p>
            <a:r>
              <a:rPr lang="en-US" dirty="0"/>
              <a:t>Christ Forevermore</a:t>
            </a:r>
          </a:p>
          <a:p>
            <a:r>
              <a:rPr lang="en-US" dirty="0"/>
              <a:t>https://saddleback.com/visit/locations/onlinecommunity/watch?autoplay=true 14:20-18:23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4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CEE0-F6EC-2A4F-44C5-2F8D595A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en-US" dirty="0"/>
              <a:t>Prayer Discipleship: The Great Omission</a:t>
            </a:r>
          </a:p>
        </p:txBody>
      </p:sp>
      <p:pic>
        <p:nvPicPr>
          <p:cNvPr id="7" name="Content Placeholder 6" descr="A close-up of a baby's hand&#10;&#10;Description automatically generated with medium confidence">
            <a:extLst>
              <a:ext uri="{FF2B5EF4-FFF2-40B4-BE49-F238E27FC236}">
                <a16:creationId xmlns:a16="http://schemas.microsoft.com/office/drawing/2014/main" id="{96070EF9-5AD1-25C6-69E1-63639744BF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81" r="30866" b="2"/>
          <a:stretch/>
        </p:blipFill>
        <p:spPr>
          <a:xfrm>
            <a:off x="1512452" y="1998131"/>
            <a:ext cx="2720881" cy="379151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8C3C1A-5C89-343E-FE3E-521F6426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5" y="1998133"/>
            <a:ext cx="6885215" cy="3793067"/>
          </a:xfrm>
        </p:spPr>
        <p:txBody>
          <a:bodyPr>
            <a:normAutofit/>
          </a:bodyPr>
          <a:lstStyle/>
          <a:p>
            <a:r>
              <a:rPr lang="en-US" sz="4800" dirty="0"/>
              <a:t>Guidance: Listening for God’s voice.</a:t>
            </a:r>
          </a:p>
          <a:p>
            <a:r>
              <a:rPr lang="en-US" sz="4800" dirty="0"/>
              <a:t>1 Sam. 3:19-20</a:t>
            </a:r>
          </a:p>
        </p:txBody>
      </p:sp>
    </p:spTree>
    <p:extLst>
      <p:ext uri="{BB962C8B-B14F-4D97-AF65-F5344CB8AC3E}">
        <p14:creationId xmlns:p14="http://schemas.microsoft.com/office/powerpoint/2010/main" val="129252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A1F1-541D-45D9-A094-EE552F34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000" dirty="0"/>
              <a:t>Prayer, Guidance &amp; Mission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DE1DDB7A-2953-4EC1-A93A-7AFB16E6F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The Moravian Mission work started after a 1727 Prayer Awakening at </a:t>
            </a:r>
            <a:r>
              <a:rPr lang="en-US" dirty="0" err="1">
                <a:latin typeface="Arial Black" panose="020B0A04020102020204" pitchFamily="34" charset="0"/>
              </a:rPr>
              <a:t>Herrnhut</a:t>
            </a:r>
            <a:r>
              <a:rPr lang="en-US" dirty="0">
                <a:latin typeface="Arial Black" panose="020B0A04020102020204" pitchFamily="34" charset="0"/>
              </a:rPr>
              <a:t> (the Lord’s Watch) in Germany. It sparked a 24/7 prayer meeting that lasted 100 years!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F866A6-5BBE-481B-A5DC-1D849940F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9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CEE0-F6EC-2A4F-44C5-2F8D595A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en-US" dirty="0"/>
              <a:t>Prayer Discipleship: The Great Omission</a:t>
            </a:r>
          </a:p>
        </p:txBody>
      </p:sp>
      <p:pic>
        <p:nvPicPr>
          <p:cNvPr id="7" name="Content Placeholder 6" descr="A close-up of a baby's hand&#10;&#10;Description automatically generated with medium confidence">
            <a:extLst>
              <a:ext uri="{FF2B5EF4-FFF2-40B4-BE49-F238E27FC236}">
                <a16:creationId xmlns:a16="http://schemas.microsoft.com/office/drawing/2014/main" id="{96070EF9-5AD1-25C6-69E1-63639744B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81" r="30866" b="2"/>
          <a:stretch/>
        </p:blipFill>
        <p:spPr>
          <a:xfrm>
            <a:off x="1512452" y="1998131"/>
            <a:ext cx="2720881" cy="379151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8C3C1A-5C89-343E-FE3E-521F6426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5" y="1998133"/>
            <a:ext cx="6885215" cy="3793067"/>
          </a:xfrm>
        </p:spPr>
        <p:txBody>
          <a:bodyPr>
            <a:normAutofit fontScale="85000" lnSpcReduction="10000"/>
          </a:bodyPr>
          <a:lstStyle/>
          <a:p>
            <a:r>
              <a:rPr lang="en-US" sz="4800" dirty="0"/>
              <a:t>Research into the 100 Year Prayer Meeting undergirding the Moravian Missions Movement revealed that what was most often prayed for by far: </a:t>
            </a:r>
            <a:r>
              <a:rPr lang="en-US" sz="4800" b="1" dirty="0"/>
              <a:t>Guidance.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902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1B5E-3AEE-05E6-B9BA-9A7253EF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 Omitted in Muslim Discipleship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DB59-B4A8-5A73-86CA-863A381597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800" dirty="0" err="1"/>
              <a:t>Ishtikhara</a:t>
            </a:r>
            <a:r>
              <a:rPr lang="en-US" sz="4800" dirty="0"/>
              <a:t> is the non-obligatory prayer for guidance from Allah.</a:t>
            </a:r>
          </a:p>
        </p:txBody>
      </p:sp>
    </p:spTree>
    <p:extLst>
      <p:ext uri="{BB962C8B-B14F-4D97-AF65-F5344CB8AC3E}">
        <p14:creationId xmlns:p14="http://schemas.microsoft.com/office/powerpoint/2010/main" val="3751347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reading a book">
            <a:extLst>
              <a:ext uri="{FF2B5EF4-FFF2-40B4-BE49-F238E27FC236}">
                <a16:creationId xmlns:a16="http://schemas.microsoft.com/office/drawing/2014/main" id="{8065340F-8BB7-3D19-B04C-695B3174B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10" b="107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343BAD-0306-BDDE-7721-C456E679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634067"/>
            <a:ext cx="5642429" cy="3310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900" dirty="0">
                <a:solidFill>
                  <a:schemeClr val="bg1"/>
                </a:solidFill>
              </a:rPr>
              <a:t>Recall the opening words in the prayer discipleship of Jesus.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4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reading a book">
            <a:extLst>
              <a:ext uri="{FF2B5EF4-FFF2-40B4-BE49-F238E27FC236}">
                <a16:creationId xmlns:a16="http://schemas.microsoft.com/office/drawing/2014/main" id="{8065340F-8BB7-3D19-B04C-695B3174B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10" b="107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343BAD-0306-BDDE-7721-C456E679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634067"/>
            <a:ext cx="5642429" cy="33104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Our Father in heaven, hallowed be your name. Your kingdom come, your will be done.</a:t>
            </a:r>
          </a:p>
        </p:txBody>
      </p:sp>
    </p:spTree>
    <p:extLst>
      <p:ext uri="{BB962C8B-B14F-4D97-AF65-F5344CB8AC3E}">
        <p14:creationId xmlns:p14="http://schemas.microsoft.com/office/powerpoint/2010/main" val="247497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reading a book">
            <a:extLst>
              <a:ext uri="{FF2B5EF4-FFF2-40B4-BE49-F238E27FC236}">
                <a16:creationId xmlns:a16="http://schemas.microsoft.com/office/drawing/2014/main" id="{8065340F-8BB7-3D19-B04C-695B3174B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10" b="107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343BAD-0306-BDDE-7721-C456E679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2287209"/>
            <a:ext cx="5642429" cy="33104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Hallowing the name has this  missional context in Ezekiel: before the nations. Ez. 20:41; 28:22,25; 39:25,27</a:t>
            </a:r>
          </a:p>
        </p:txBody>
      </p:sp>
    </p:spTree>
    <p:extLst>
      <p:ext uri="{BB962C8B-B14F-4D97-AF65-F5344CB8AC3E}">
        <p14:creationId xmlns:p14="http://schemas.microsoft.com/office/powerpoint/2010/main" val="1224332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reading a book">
            <a:extLst>
              <a:ext uri="{FF2B5EF4-FFF2-40B4-BE49-F238E27FC236}">
                <a16:creationId xmlns:a16="http://schemas.microsoft.com/office/drawing/2014/main" id="{8065340F-8BB7-3D19-B04C-695B3174B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10" b="107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343BAD-0306-BDDE-7721-C456E679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634067"/>
            <a:ext cx="5642429" cy="33104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“Kingdom come” and “will be done” are the commitments of the listener to promptly obey.</a:t>
            </a:r>
          </a:p>
        </p:txBody>
      </p:sp>
    </p:spTree>
    <p:extLst>
      <p:ext uri="{BB962C8B-B14F-4D97-AF65-F5344CB8AC3E}">
        <p14:creationId xmlns:p14="http://schemas.microsoft.com/office/powerpoint/2010/main" val="3369493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12B1782-CDD4-41AC-A632-FFC36522C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CC61CD1-0317-49A4-8AD6-BA2409A77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891CA5-4664-43C7-B0E6-277D54F7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04F924D-548A-4010-9490-978E31BF8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E352E39-F08E-45D4-A919-8FF89A1A07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C3C8D0A-607E-4526-B108-30E465AE2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FC982EA-5E3C-4493-BDB1-9F6A41185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392328-A857-9ECF-B221-0744571B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685800"/>
            <a:ext cx="2569498" cy="1752599"/>
          </a:xfrm>
        </p:spPr>
        <p:txBody>
          <a:bodyPr anchor="b">
            <a:normAutofit/>
          </a:bodyPr>
          <a:lstStyle/>
          <a:p>
            <a:pPr algn="l"/>
            <a:endParaRPr lang="en-US" sz="3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1E8098-6C82-3CA4-C5EE-5E313B495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2812387" cy="3200132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CA5FA9EF-4A97-4A0B-98BF-AC4CABAAA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3F54A59E-E38A-7500-0282-A04C16E7C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3" r="3" b="3"/>
          <a:stretch/>
        </p:blipFill>
        <p:spPr>
          <a:xfrm>
            <a:off x="2587625" y="-116115"/>
            <a:ext cx="9045323" cy="659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97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CEE0-F6EC-2A4F-44C5-2F8D595A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en-US" dirty="0"/>
              <a:t>Prayer Discipleship: The Great Omission</a:t>
            </a:r>
          </a:p>
        </p:txBody>
      </p:sp>
      <p:pic>
        <p:nvPicPr>
          <p:cNvPr id="7" name="Content Placeholder 6" descr="A close-up of a baby's hand&#10;&#10;Description automatically generated with medium confidence">
            <a:extLst>
              <a:ext uri="{FF2B5EF4-FFF2-40B4-BE49-F238E27FC236}">
                <a16:creationId xmlns:a16="http://schemas.microsoft.com/office/drawing/2014/main" id="{96070EF9-5AD1-25C6-69E1-63639744B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81" r="30866" b="2"/>
          <a:stretch/>
        </p:blipFill>
        <p:spPr>
          <a:xfrm>
            <a:off x="1512452" y="1998131"/>
            <a:ext cx="2720881" cy="379151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8C3C1A-5C89-343E-FE3E-521F6426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5" y="1998133"/>
            <a:ext cx="6885215" cy="3793067"/>
          </a:xfrm>
        </p:spPr>
        <p:txBody>
          <a:bodyPr>
            <a:normAutofit/>
          </a:bodyPr>
          <a:lstStyle/>
          <a:p>
            <a:r>
              <a:rPr lang="en-US" sz="4800" dirty="0"/>
              <a:t>Listening for God’s voice.</a:t>
            </a:r>
          </a:p>
          <a:p>
            <a:r>
              <a:rPr lang="en-US" sz="4800" dirty="0"/>
              <a:t>1 Sam. 3:19-20</a:t>
            </a:r>
          </a:p>
        </p:txBody>
      </p:sp>
    </p:spTree>
    <p:extLst>
      <p:ext uri="{BB962C8B-B14F-4D97-AF65-F5344CB8AC3E}">
        <p14:creationId xmlns:p14="http://schemas.microsoft.com/office/powerpoint/2010/main" val="178520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reading a book">
            <a:extLst>
              <a:ext uri="{FF2B5EF4-FFF2-40B4-BE49-F238E27FC236}">
                <a16:creationId xmlns:a16="http://schemas.microsoft.com/office/drawing/2014/main" id="{8065340F-8BB7-3D19-B04C-695B3174B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10" b="107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343BAD-0306-BDDE-7721-C456E679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34067"/>
            <a:ext cx="4080932" cy="33104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</a:rPr>
              <a:t>Prayer and Guidance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21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5363578-2A8C-4658-87B5-C5912F54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18F359-143F-4C4D-89E0-5264C1C84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2ADA4B7-AAC9-4634-808E-1FFA83601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2EDB2D2-BC10-4870-9DC7-868590D46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93A2EC2-7274-4905-8DAF-A2D403034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76BE7D1-3188-44D8-8A0A-51164D0AB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045A432-8539-4E56-9560-4B67D2520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84EBD3F-67EF-44C7-B884-6983D06E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06220-388D-6204-EC9C-E5AFCB1F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4EA309-75FB-47C1-A6DE-0641E882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46C35B8F-F012-4EB6-9A40-14AC47D52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6B5E619-B0C5-46FF-83E1-4B39600A8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8FED7728-C4A5-4FEC-8B1F-B1847A9AB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3B9EAFCC-013A-4E5C-8D5D-DE083A1BD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B902B53C-309D-40B8-AAEC-7A08AEB09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AA81E4B-E270-4490-BDD4-668078C7D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B498D191-2892-49ED-9A61-B92F9F218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Website&#10;&#10;Description automatically generated with low confidence">
            <a:extLst>
              <a:ext uri="{FF2B5EF4-FFF2-40B4-BE49-F238E27FC236}">
                <a16:creationId xmlns:a16="http://schemas.microsoft.com/office/drawing/2014/main" id="{0E9A20C7-148E-D03F-EAE3-2BE836B8D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5585" y="1011765"/>
            <a:ext cx="4546708" cy="4546708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F80E60-687A-526C-C1F8-613174BEB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916" y="414481"/>
            <a:ext cx="4054931" cy="62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5363578-2A8C-4658-87B5-C5912F54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218F359-143F-4C4D-89E0-5264C1C84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2ADA4B7-AAC9-4634-808E-1FFA83601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2EDB2D2-BC10-4870-9DC7-868590D46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93A2EC2-7274-4905-8DAF-A2D403034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76BE7D1-3188-44D8-8A0A-51164D0AB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045A432-8539-4E56-9560-4B67D2520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B53B4D-0545-4CAF-BEFB-1916C3F4E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CF7BAD-7977-4777-9B4D-362AF8D72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7280FE4-2E5C-452D-9EDD-E990BC9C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76C07BB1-82E3-49ED-9BE9-48A296B41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2383BE45-7A30-4DE5-86D1-4E558D481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1F120FC9-DB4D-42FE-90C8-39EA8FF6C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26022974-4F3F-4CE1-B0D6-C58F565E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6665C912-5788-41CB-A814-24AB358CA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5C9AAA-D87E-2C45-0261-13BB9A54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583" y="2401530"/>
            <a:ext cx="6390723" cy="33473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000" dirty="0"/>
              <a:t>1. Listen quietly</a:t>
            </a:r>
            <a:br>
              <a:rPr lang="en-US" sz="6000" dirty="0"/>
            </a:br>
            <a:r>
              <a:rPr lang="en-US" sz="6000" dirty="0"/>
              <a:t>2. Repent quickly</a:t>
            </a:r>
            <a:br>
              <a:rPr lang="en-US" sz="6000" dirty="0"/>
            </a:br>
            <a:r>
              <a:rPr lang="en-US" sz="6000" dirty="0"/>
              <a:t>3. Write down &amp; obey promptly and fully.</a:t>
            </a:r>
            <a:br>
              <a:rPr lang="en-US" sz="6000" dirty="0"/>
            </a:br>
            <a:r>
              <a:rPr lang="en-US" sz="6000" dirty="0"/>
              <a:t>4. Tell others what happens</a:t>
            </a: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E30ED1F9-65AC-4C80-AD21-1FB45B7FF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AF9566E0-5C35-5E03-FFCF-A7A883CF2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3238" y="1011765"/>
            <a:ext cx="2969815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49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person, necktie, wall&#10;&#10;Description automatically generated">
            <a:extLst>
              <a:ext uri="{FF2B5EF4-FFF2-40B4-BE49-F238E27FC236}">
                <a16:creationId xmlns:a16="http://schemas.microsoft.com/office/drawing/2014/main" id="{078E337C-59C5-17F2-3AB0-9D426FF70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7" r="8885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BAE8DD-90C5-C321-AC8F-A202A9A1F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7AE22A-D252-37A6-19E5-AE1121211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514351"/>
            <a:ext cx="5260680" cy="5276850"/>
          </a:xfrm>
        </p:spPr>
        <p:txBody>
          <a:bodyPr>
            <a:noAutofit/>
          </a:bodyPr>
          <a:lstStyle/>
          <a:p>
            <a:r>
              <a:rPr lang="en-US" sz="4400" b="1" dirty="0"/>
              <a:t>1. Listen quietly</a:t>
            </a:r>
            <a:br>
              <a:rPr lang="en-US" sz="4400" b="1" dirty="0"/>
            </a:br>
            <a:r>
              <a:rPr lang="en-US" sz="4400" b="1" dirty="0"/>
              <a:t>2. Repent quickly</a:t>
            </a:r>
            <a:br>
              <a:rPr lang="en-US" sz="4400" b="1" dirty="0"/>
            </a:br>
            <a:r>
              <a:rPr lang="en-US" sz="4400" b="1" dirty="0"/>
              <a:t>3. Write down &amp; obey promptly and fully.</a:t>
            </a:r>
            <a:br>
              <a:rPr lang="en-US" sz="4400" b="1" dirty="0"/>
            </a:br>
            <a:r>
              <a:rPr lang="en-US" sz="4400" b="1" dirty="0"/>
              <a:t>4. Tell others what happens</a:t>
            </a:r>
          </a:p>
        </p:txBody>
      </p:sp>
    </p:spTree>
    <p:extLst>
      <p:ext uri="{BB962C8B-B14F-4D97-AF65-F5344CB8AC3E}">
        <p14:creationId xmlns:p14="http://schemas.microsoft.com/office/powerpoint/2010/main" val="3779575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FDFDE97-4A97-47C3-A34F-FC7FD441C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29D068-05C4-4FD7-805E-67B98DC00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02E4133-42B8-4E61-88E6-34AA552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FA7762F-EFA7-4921-8668-F1C73A0D5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2FFCE41-B971-4162-8DF9-DBF817DDA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0D48A4B-3F05-4D98-B608-F5E23EA0D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F334AC8-D046-47E1-BCFA-12AF52A42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463220-A9D1-1FD5-5316-C1F66EDC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785" y="1380068"/>
            <a:ext cx="5428432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6000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8FD0CAFB-9E7C-1D05-8B93-AB4744959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95" t="30223" r="7865" b="49854"/>
          <a:stretch/>
        </p:blipFill>
        <p:spPr>
          <a:xfrm>
            <a:off x="0" y="540183"/>
            <a:ext cx="12163253" cy="612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17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C574-DE78-996B-670A-C26C079A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238C85-1C24-446D-E8FA-F35740A4D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616857"/>
            <a:ext cx="3922260" cy="5174343"/>
          </a:xfrm>
        </p:spPr>
        <p:txBody>
          <a:bodyPr anchor="t">
            <a:noAutofit/>
          </a:bodyPr>
          <a:lstStyle/>
          <a:p>
            <a:r>
              <a:rPr lang="en-US" sz="4000" b="1" dirty="0"/>
              <a:t>We are made for connection with God and others. When we experience that connection, our lives are redeemed.</a:t>
            </a:r>
          </a:p>
        </p:txBody>
      </p:sp>
      <p:pic>
        <p:nvPicPr>
          <p:cNvPr id="5" name="Content Placeholder 4" descr="A picture containing sky, gauge, device&#10;&#10;Description automatically generated">
            <a:extLst>
              <a:ext uri="{FF2B5EF4-FFF2-40B4-BE49-F238E27FC236}">
                <a16:creationId xmlns:a16="http://schemas.microsoft.com/office/drawing/2014/main" id="{60D0A86D-4A2C-FCBC-44C4-D7E588F2F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771" y="782674"/>
            <a:ext cx="6300509" cy="472538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78163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FEFE-2A0A-56E5-88A2-8F738CDC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F47D9E-C7E6-E190-039D-D738942D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008743"/>
            <a:ext cx="3333496" cy="4782457"/>
          </a:xfrm>
          <a:solidFill>
            <a:srgbClr val="00B0F0"/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“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If any of you lacks wisdom, you should ask God, who gives generously to all without finding fault, and it will be given to you.” James 1:5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5B812835-0D4C-BAC0-DE94-451505B6E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033" y="1121592"/>
            <a:ext cx="6240990" cy="418146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20304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FDFDE97-4A97-47C3-A34F-FC7FD441C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29D068-05C4-4FD7-805E-67B98DC00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02E4133-42B8-4E61-88E6-34AA552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FA7762F-EFA7-4921-8668-F1C73A0D5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2FFCE41-B971-4162-8DF9-DBF817DDA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0D48A4B-3F05-4D98-B608-F5E23EA0D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F334AC8-D046-47E1-BCFA-12AF52A42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598300D-80B4-4198-A7BD-B15BC31C9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yellow, way">
            <a:extLst>
              <a:ext uri="{FF2B5EF4-FFF2-40B4-BE49-F238E27FC236}">
                <a16:creationId xmlns:a16="http://schemas.microsoft.com/office/drawing/2014/main" id="{99DB900E-4FCC-940C-065A-6614B36A6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256" r="29730" b="9091"/>
          <a:stretch/>
        </p:blipFill>
        <p:spPr>
          <a:xfrm>
            <a:off x="20" y="10"/>
            <a:ext cx="5448280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EE4B65F-3548-4B65-9353-5B888725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36718" y="0"/>
            <a:ext cx="2611581" cy="6858000"/>
            <a:chOff x="2836718" y="0"/>
            <a:chExt cx="2611581" cy="6858000"/>
          </a:xfrm>
        </p:grpSpPr>
        <p:sp useBgFill="1">
          <p:nvSpPr>
            <p:cNvPr id="21" name="Rectangle 19">
              <a:extLst>
                <a:ext uri="{FF2B5EF4-FFF2-40B4-BE49-F238E27FC236}">
                  <a16:creationId xmlns:a16="http://schemas.microsoft.com/office/drawing/2014/main" id="{E84ABF24-FB51-4950-AA13-9C38FA273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2" name="Rectangle 20">
              <a:extLst>
                <a:ext uri="{FF2B5EF4-FFF2-40B4-BE49-F238E27FC236}">
                  <a16:creationId xmlns:a16="http://schemas.microsoft.com/office/drawing/2014/main" id="{66B54044-7162-4346-93AF-91F5EF08F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F05D2A-6417-4683-B103-2F6594C7F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8F07F70-C0D3-4397-AABB-1B48599EE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DA8D4D12-8066-414D-9ADE-E57A157B1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B5991B5-30B0-43FC-B480-D46CDADA5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37C3E8EB-F89D-4213-AF06-BEC76C984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EBEC147A-2E68-4A61-9B16-14DEB275B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60875B87-EA27-4C1C-B44D-CA16609D7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F7EA1A-5959-3CA9-E874-25DC39D2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2" y="348267"/>
            <a:ext cx="8217043" cy="46215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800" dirty="0"/>
              <a:t>Resources</a:t>
            </a:r>
            <a:br>
              <a:rPr lang="en-US" sz="4800" dirty="0"/>
            </a:br>
            <a:r>
              <a:rPr lang="en-US" sz="4800" i="1" dirty="0"/>
              <a:t>In Search of Guidance</a:t>
            </a:r>
            <a:r>
              <a:rPr lang="en-US" sz="4800" dirty="0"/>
              <a:t>, Dallas Willard, 1993</a:t>
            </a:r>
            <a:br>
              <a:rPr lang="en-US" sz="4800" dirty="0"/>
            </a:br>
            <a:r>
              <a:rPr lang="en-US" sz="4800" i="1" dirty="0"/>
              <a:t>God Guides, </a:t>
            </a:r>
            <a:r>
              <a:rPr lang="en-US" sz="4800" dirty="0"/>
              <a:t>Mary </a:t>
            </a:r>
            <a:r>
              <a:rPr lang="en-US" sz="4800" dirty="0" err="1"/>
              <a:t>Greegh</a:t>
            </a:r>
            <a:r>
              <a:rPr lang="en-US" sz="4800" dirty="0"/>
              <a:t>, 1900</a:t>
            </a:r>
            <a:br>
              <a:rPr lang="en-US" sz="4800" i="1" dirty="0"/>
            </a:br>
            <a:r>
              <a:rPr lang="en-US" sz="4800" i="1" dirty="0"/>
              <a:t>Created for Connection, </a:t>
            </a:r>
            <a:r>
              <a:rPr lang="en-US" sz="4800" dirty="0"/>
              <a:t>Sue Johnson and Kenneth </a:t>
            </a:r>
            <a:r>
              <a:rPr lang="en-US" sz="4800" dirty="0" err="1"/>
              <a:t>Sanderfer</a:t>
            </a:r>
            <a:r>
              <a:rPr lang="en-US" sz="4800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76764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FDFDE97-4A97-47C3-A34F-FC7FD441C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929D068-05C4-4FD7-805E-67B98DC00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02E4133-42B8-4E61-88E6-34AA552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FA7762F-EFA7-4921-8668-F1C73A0D5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2FFCE41-B971-4162-8DF9-DBF817DDA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0D48A4B-3F05-4D98-B608-F5E23EA0D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AF334AC8-D046-47E1-BCFA-12AF52A42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4AE0DC8-9915-467D-AF2A-B5C24D01F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erson reading a book">
            <a:extLst>
              <a:ext uri="{FF2B5EF4-FFF2-40B4-BE49-F238E27FC236}">
                <a16:creationId xmlns:a16="http://schemas.microsoft.com/office/drawing/2014/main" id="{8065340F-8BB7-3D19-B04C-695B3174B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010" b="107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Freeform 13">
            <a:extLst>
              <a:ext uri="{FF2B5EF4-FFF2-40B4-BE49-F238E27FC236}">
                <a16:creationId xmlns:a16="http://schemas.microsoft.com/office/drawing/2014/main" id="{B046CB80-7314-4CEA-B997-7D0ADCF84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43BAD-0306-BDDE-7721-C456E679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34067"/>
            <a:ext cx="4080932" cy="33104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</a:rPr>
              <a:t>Prayer and Guidance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037CDE-37E1-452A-BCAB-4DA34C69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1C0F7827-E8A8-41BE-A4B5-3D0B82D88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FAA305BF-99DC-4082-89F3-B755F8B79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21BD498-B54C-46F6-88D3-7A101251D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DD3ECD2E-33CE-40D7-A4EE-0E0D0EF94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B5BB6927-9B55-4D2D-BAA5-A0A4E24B8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499067DC-F563-411F-ADFE-78EA2FD5C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409021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B4BC-E7A9-AB72-6F4E-DD368474D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Prayer and Guidance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F55E6-4501-F227-B219-C07B4EAC42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Rick Durst</a:t>
            </a:r>
          </a:p>
          <a:p>
            <a:r>
              <a:rPr lang="en-US" dirty="0"/>
              <a:t>Senior Professor of Historical Theology</a:t>
            </a:r>
          </a:p>
          <a:p>
            <a:r>
              <a:rPr lang="en-US" dirty="0"/>
              <a:t>Gateway Seminary, Ontario CS</a:t>
            </a:r>
          </a:p>
        </p:txBody>
      </p:sp>
    </p:spTree>
    <p:extLst>
      <p:ext uri="{BB962C8B-B14F-4D97-AF65-F5344CB8AC3E}">
        <p14:creationId xmlns:p14="http://schemas.microsoft.com/office/powerpoint/2010/main" val="304462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CEE0-F6EC-2A4F-44C5-2F8D595A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en-US" dirty="0"/>
              <a:t>Prayer Discipleship: The Great Omission</a:t>
            </a:r>
          </a:p>
        </p:txBody>
      </p:sp>
      <p:pic>
        <p:nvPicPr>
          <p:cNvPr id="7" name="Content Placeholder 6" descr="A close-up of a baby's hand&#10;&#10;Description automatically generated with medium confidence">
            <a:extLst>
              <a:ext uri="{FF2B5EF4-FFF2-40B4-BE49-F238E27FC236}">
                <a16:creationId xmlns:a16="http://schemas.microsoft.com/office/drawing/2014/main" id="{96070EF9-5AD1-25C6-69E1-63639744B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81" r="30866" b="2"/>
          <a:stretch/>
        </p:blipFill>
        <p:spPr>
          <a:xfrm>
            <a:off x="1512452" y="1998131"/>
            <a:ext cx="2720881" cy="379151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8C3C1A-5C89-343E-FE3E-521F6426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5" y="1998133"/>
            <a:ext cx="6885215" cy="3793067"/>
          </a:xfrm>
        </p:spPr>
        <p:txBody>
          <a:bodyPr>
            <a:normAutofit/>
          </a:bodyPr>
          <a:lstStyle/>
          <a:p>
            <a:r>
              <a:rPr lang="en-US" sz="4800" dirty="0"/>
              <a:t>Listening for God’s voice.</a:t>
            </a:r>
          </a:p>
          <a:p>
            <a:r>
              <a:rPr lang="en-US" sz="4800" dirty="0"/>
              <a:t>1 Sam. 3:19-20</a:t>
            </a:r>
          </a:p>
        </p:txBody>
      </p:sp>
    </p:spTree>
    <p:extLst>
      <p:ext uri="{BB962C8B-B14F-4D97-AF65-F5344CB8AC3E}">
        <p14:creationId xmlns:p14="http://schemas.microsoft.com/office/powerpoint/2010/main" val="223476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8B5D-6DD7-9FB4-FFE4-BC727C99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8" name="Content Placeholder 7" descr="A close-up of a baby's hand&#10;&#10;Description automatically generated with medium confidence">
            <a:extLst>
              <a:ext uri="{FF2B5EF4-FFF2-40B4-BE49-F238E27FC236}">
                <a16:creationId xmlns:a16="http://schemas.microsoft.com/office/drawing/2014/main" id="{486CEFB4-D2EA-C9F6-92B6-282599D38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664" y="2024743"/>
            <a:ext cx="4622246" cy="30758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F7C3F-47D3-B4F4-5760-2CAA27E02566}"/>
              </a:ext>
            </a:extLst>
          </p:cNvPr>
          <p:cNvSpPr txBox="1"/>
          <p:nvPr/>
        </p:nvSpPr>
        <p:spPr>
          <a:xfrm>
            <a:off x="5250922" y="1081548"/>
            <a:ext cx="5773003" cy="452431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0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“Go and lie down,” he said to Samuel, “and if He calls you, say, ‘Speak, LORD, for Your servant is listening.’ ” 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1 Sam. 3:9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8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8B5D-6DD7-9FB4-FFE4-BC727C99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8" name="Content Placeholder 7" descr="A close-up of a baby's hand&#10;&#10;Description automatically generated with medium confidence">
            <a:extLst>
              <a:ext uri="{FF2B5EF4-FFF2-40B4-BE49-F238E27FC236}">
                <a16:creationId xmlns:a16="http://schemas.microsoft.com/office/drawing/2014/main" id="{486CEFB4-D2EA-C9F6-92B6-282599D38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64" y="2024743"/>
            <a:ext cx="4622246" cy="30758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F7C3F-47D3-B4F4-5760-2CAA27E02566}"/>
              </a:ext>
            </a:extLst>
          </p:cNvPr>
          <p:cNvSpPr txBox="1"/>
          <p:nvPr/>
        </p:nvSpPr>
        <p:spPr>
          <a:xfrm>
            <a:off x="5243664" y="1536174"/>
            <a:ext cx="5773003" cy="378565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“Samuel grew, and the LORD was with him, and He fulfilled everything Samuel prophesied.”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1 Sam. 3:9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8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8B5D-6DD7-9FB4-FFE4-BC727C99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8" name="Content Placeholder 7" descr="A close-up of a baby's hand&#10;&#10;Description automatically generated with medium confidence">
            <a:extLst>
              <a:ext uri="{FF2B5EF4-FFF2-40B4-BE49-F238E27FC236}">
                <a16:creationId xmlns:a16="http://schemas.microsoft.com/office/drawing/2014/main" id="{486CEFB4-D2EA-C9F6-92B6-282599D38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207" y="1748972"/>
            <a:ext cx="5313442" cy="30758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F7C3F-47D3-B4F4-5760-2CAA27E02566}"/>
              </a:ext>
            </a:extLst>
          </p:cNvPr>
          <p:cNvSpPr txBox="1"/>
          <p:nvPr/>
        </p:nvSpPr>
        <p:spPr>
          <a:xfrm>
            <a:off x="5330750" y="179088"/>
            <a:ext cx="6636279" cy="661719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When we listen, God speaks.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When we obey promptly, God acts. 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When God acts and fulfills, people are changed.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When people change, the nation changes. </a:t>
            </a:r>
          </a:p>
          <a:p>
            <a:r>
              <a:rPr lang="en-US" sz="3600" dirty="0">
                <a:solidFill>
                  <a:schemeClr val="bg1"/>
                </a:solidFill>
              </a:rPr>
              <a:t>Paraphrased from Mary </a:t>
            </a:r>
            <a:r>
              <a:rPr lang="en-US" sz="3600" dirty="0" err="1">
                <a:solidFill>
                  <a:schemeClr val="bg1"/>
                </a:solidFill>
              </a:rPr>
              <a:t>Geegh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i="1" dirty="0">
                <a:solidFill>
                  <a:schemeClr val="bg1"/>
                </a:solidFill>
              </a:rPr>
              <a:t>God Guides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1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6AC0-7597-8499-2CD8-BDF819C9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Discipleship: How to Talk with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C676-EBC6-0ACA-C355-E2EFA16D5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/>
              <a:t>Adoration and Praise (Rather than His attributes of greatness &amp; goodness we jump to Thanksgiving)</a:t>
            </a:r>
          </a:p>
          <a:p>
            <a:r>
              <a:rPr lang="en-US" sz="3600" b="1" dirty="0"/>
              <a:t>Confession (should include Lamentation)</a:t>
            </a:r>
          </a:p>
          <a:p>
            <a:r>
              <a:rPr lang="en-US" sz="3600" b="1" dirty="0"/>
              <a:t>Thanksgiving and Gratitude</a:t>
            </a:r>
          </a:p>
          <a:p>
            <a:r>
              <a:rPr lang="en-US" sz="3600" b="1" dirty="0"/>
              <a:t>Supplication (Petition and Intercession)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92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1175</TotalTime>
  <Words>544</Words>
  <Application>Microsoft Macintosh PowerPoint</Application>
  <PresentationFormat>Widescreen</PresentationFormat>
  <Paragraphs>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Roboto</vt:lpstr>
      <vt:lpstr>Arial</vt:lpstr>
      <vt:lpstr>Arial Black</vt:lpstr>
      <vt:lpstr>Corbel</vt:lpstr>
      <vt:lpstr>Parallax</vt:lpstr>
      <vt:lpstr> Lead Me Great Jehovah  </vt:lpstr>
      <vt:lpstr>Prayer and Guidance</vt:lpstr>
      <vt:lpstr>Prayer and Guidance</vt:lpstr>
      <vt:lpstr>Prayer and Guidance</vt:lpstr>
      <vt:lpstr>Prayer Discipleship: The Great Omission</vt:lpstr>
      <vt:lpstr>PowerPoint Presentation</vt:lpstr>
      <vt:lpstr>PowerPoint Presentation</vt:lpstr>
      <vt:lpstr>PowerPoint Presentation</vt:lpstr>
      <vt:lpstr>Prayer Discipleship: How to Talk with God</vt:lpstr>
      <vt:lpstr>Prayer Discipleship: The Great Omission</vt:lpstr>
      <vt:lpstr>Prayer, Guidance &amp; Mission</vt:lpstr>
      <vt:lpstr>Prayer Discipleship: The Great Omission</vt:lpstr>
      <vt:lpstr>Not Omitted in Muslim Discipleship</vt:lpstr>
      <vt:lpstr>Recall the opening words in the prayer discipleship of Jesus. </vt:lpstr>
      <vt:lpstr>Our Father in heaven, hallowed be your name. Your kingdom come, your will be done.</vt:lpstr>
      <vt:lpstr>Hallowing the name has this  missional context in Ezekiel: before the nations. Ez. 20:41; 28:22,25; 39:25,27</vt:lpstr>
      <vt:lpstr>“Kingdom come” and “will be done” are the commitments of the listener to promptly obey.</vt:lpstr>
      <vt:lpstr>PowerPoint Presentation</vt:lpstr>
      <vt:lpstr>Prayer Discipleship: The Great Omission</vt:lpstr>
      <vt:lpstr>PowerPoint Presentation</vt:lpstr>
      <vt:lpstr>1. Listen quietly 2. Repent quickly 3. Write down &amp; obey promptly and fully. 4. Tell others what happens</vt:lpstr>
      <vt:lpstr>PowerPoint Presentation</vt:lpstr>
      <vt:lpstr>PowerPoint Presentation</vt:lpstr>
      <vt:lpstr>PowerPoint Presentation</vt:lpstr>
      <vt:lpstr>PowerPoint Presentation</vt:lpstr>
      <vt:lpstr>Resources In Search of Guidance, Dallas Willard, 1993 God Guides, Mary Greegh, 1900 Created for Connection, Sue Johnson and Kenneth Sanderfer, 2016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and Guidance</dc:title>
  <dc:creator>Rodrick Durst94903</dc:creator>
  <cp:lastModifiedBy>Microsoft Office User</cp:lastModifiedBy>
  <cp:revision>1</cp:revision>
  <dcterms:created xsi:type="dcterms:W3CDTF">2022-11-11T23:24:46Z</dcterms:created>
  <dcterms:modified xsi:type="dcterms:W3CDTF">2022-11-14T05:23:43Z</dcterms:modified>
</cp:coreProperties>
</file>