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/>
    <p:restoredTop sz="94648"/>
  </p:normalViewPr>
  <p:slideViewPr>
    <p:cSldViewPr snapToGrid="0">
      <p:cViewPr varScale="1">
        <p:scale>
          <a:sx n="142" d="100"/>
          <a:sy n="142" d="100"/>
        </p:scale>
        <p:origin x="76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03f905ef24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03f905ef24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03f905ef24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03f905ef24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03f905ef24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03f905ef24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03f905ef24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03f905ef24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03f905ef24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03f905ef24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03f905ef24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03f905ef24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03f905ef24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03f905ef24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03f905ef24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03f905ef24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03f905ef2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03f905ef2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03f905ef24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03f905ef24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03f905ef24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03f905ef24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03f905ef24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03f905ef24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03f905ef24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03f905ef24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03f905ef24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03f905ef24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03f905ef24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03f905ef24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rna.com/research/millennials-oppose-evangelis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r="13081"/>
          <a:stretch/>
        </p:blipFill>
        <p:spPr>
          <a:xfrm>
            <a:off x="2438025" y="0"/>
            <a:ext cx="6705975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0" y="1278750"/>
            <a:ext cx="2438100" cy="12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/>
              <a:t>Reaching GenZ</a:t>
            </a:r>
            <a:endParaRPr sz="3600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/>
        </p:nvSpPr>
        <p:spPr>
          <a:xfrm>
            <a:off x="0" y="238475"/>
            <a:ext cx="3344700" cy="43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Another Problem We Face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From The Barna Group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“almost half of Millennials (47%) agree at least somewhat that it is wrong to share one’s personal beliefs with someone of a different faith in hopes that they will one day share the same faith.”</a:t>
            </a:r>
            <a:endParaRPr sz="1800"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i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Barna Group, February 5, 2019, </a:t>
            </a:r>
            <a:r>
              <a:rPr lang="en" sz="1100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Almost Half of Practicing Christian Millennials Say Evangelism Is Wrong</a:t>
            </a: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Accessed March 5, 2020,</a:t>
            </a:r>
            <a:r>
              <a:rPr lang="en" sz="1100">
                <a:solidFill>
                  <a:schemeClr val="dk1"/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" sz="1100" u="sng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https://www.barna.com/research/millennials-oppose-evangelism/</a:t>
            </a:r>
            <a:r>
              <a:rPr lang="en" sz="11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0" name="Google Shape;110;p22"/>
          <p:cNvPicPr preferRelativeResize="0"/>
          <p:nvPr/>
        </p:nvPicPr>
        <p:blipFill rotWithShape="1">
          <a:blip r:embed="rId4">
            <a:alphaModFix/>
          </a:blip>
          <a:srcRect l="5449" r="19379"/>
          <a:stretch/>
        </p:blipFill>
        <p:spPr>
          <a:xfrm>
            <a:off x="3344580" y="0"/>
            <a:ext cx="579942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/>
          <p:nvPr/>
        </p:nvSpPr>
        <p:spPr>
          <a:xfrm>
            <a:off x="0" y="0"/>
            <a:ext cx="33447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Where is GenZ’s Hope?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i="1"/>
          </a:p>
        </p:txBody>
      </p:sp>
      <p:pic>
        <p:nvPicPr>
          <p:cNvPr id="116" name="Google Shape;116;p23"/>
          <p:cNvPicPr preferRelativeResize="0"/>
          <p:nvPr/>
        </p:nvPicPr>
        <p:blipFill rotWithShape="1">
          <a:blip r:embed="rId3">
            <a:alphaModFix/>
          </a:blip>
          <a:srcRect l="5449" r="19379"/>
          <a:stretch/>
        </p:blipFill>
        <p:spPr>
          <a:xfrm>
            <a:off x="3344580" y="0"/>
            <a:ext cx="579942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/>
          <p:nvPr/>
        </p:nvSpPr>
        <p:spPr>
          <a:xfrm>
            <a:off x="0" y="0"/>
            <a:ext cx="3344700" cy="15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Where is GenZ’s Hope?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Techno Optimism</a:t>
            </a:r>
            <a:endParaRPr sz="18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i="1"/>
          </a:p>
        </p:txBody>
      </p:sp>
      <p:pic>
        <p:nvPicPr>
          <p:cNvPr id="122" name="Google Shape;122;p24"/>
          <p:cNvPicPr preferRelativeResize="0"/>
          <p:nvPr/>
        </p:nvPicPr>
        <p:blipFill rotWithShape="1">
          <a:blip r:embed="rId3">
            <a:alphaModFix/>
          </a:blip>
          <a:srcRect l="5449" r="19379"/>
          <a:stretch/>
        </p:blipFill>
        <p:spPr>
          <a:xfrm>
            <a:off x="3344580" y="0"/>
            <a:ext cx="579942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 txBox="1"/>
          <p:nvPr/>
        </p:nvSpPr>
        <p:spPr>
          <a:xfrm>
            <a:off x="0" y="0"/>
            <a:ext cx="3344700" cy="35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Where is GenZ’s Hope?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Techno Optimism</a:t>
            </a:r>
            <a:endParaRPr sz="18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Published in 2013, </a:t>
            </a:r>
            <a:r>
              <a:rPr lang="en" sz="1800" i="1"/>
              <a:t>Infinite Progress: How the Internet and Technology Will End Ignorance, Disease, Poverty, Hunger, and War </a:t>
            </a:r>
            <a:r>
              <a:rPr lang="en" sz="1800"/>
              <a:t>by Byron Reese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i="1"/>
          </a:p>
        </p:txBody>
      </p:sp>
      <p:pic>
        <p:nvPicPr>
          <p:cNvPr id="128" name="Google Shape;128;p25"/>
          <p:cNvPicPr preferRelativeResize="0"/>
          <p:nvPr/>
        </p:nvPicPr>
        <p:blipFill rotWithShape="1">
          <a:blip r:embed="rId3">
            <a:alphaModFix/>
          </a:blip>
          <a:srcRect l="5449" r="19379"/>
          <a:stretch/>
        </p:blipFill>
        <p:spPr>
          <a:xfrm>
            <a:off x="3344580" y="0"/>
            <a:ext cx="579942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6"/>
          <p:cNvSpPr txBox="1"/>
          <p:nvPr/>
        </p:nvSpPr>
        <p:spPr>
          <a:xfrm>
            <a:off x="0" y="0"/>
            <a:ext cx="3344700" cy="48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Where is GenZ’s Hope?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Techno Optimism</a:t>
            </a:r>
            <a:endParaRPr sz="18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Published in 2013, </a:t>
            </a:r>
            <a:r>
              <a:rPr lang="en" sz="1800" i="1"/>
              <a:t>Infinite Progress: How the Internet and Technology Will End Ignorance, Disease, Poverty, Hunger, and War </a:t>
            </a:r>
            <a:r>
              <a:rPr lang="en" sz="1800"/>
              <a:t>by Byron Reese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Orville Wright, 1917, </a:t>
            </a:r>
            <a:r>
              <a:rPr lang="en" sz="1800" i="1"/>
              <a:t>“the aeroplane will help peace in more ways than one–in particular I think it will have a tendency to make war impossible.” </a:t>
            </a:r>
            <a:endParaRPr sz="1800" i="1"/>
          </a:p>
        </p:txBody>
      </p:sp>
      <p:pic>
        <p:nvPicPr>
          <p:cNvPr id="134" name="Google Shape;134;p26"/>
          <p:cNvPicPr preferRelativeResize="0"/>
          <p:nvPr/>
        </p:nvPicPr>
        <p:blipFill rotWithShape="1">
          <a:blip r:embed="rId3">
            <a:alphaModFix/>
          </a:blip>
          <a:srcRect l="5449" r="19379"/>
          <a:stretch/>
        </p:blipFill>
        <p:spPr>
          <a:xfrm>
            <a:off x="3344580" y="0"/>
            <a:ext cx="579942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7"/>
          <p:cNvSpPr txBox="1"/>
          <p:nvPr/>
        </p:nvSpPr>
        <p:spPr>
          <a:xfrm>
            <a:off x="107900" y="209575"/>
            <a:ext cx="3091800" cy="35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The Challenge Before Us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A generation that has little or no interest in our message</a:t>
            </a:r>
            <a:endParaRPr sz="18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GenZ believers who have little or no interest in reaching their peers</a:t>
            </a:r>
            <a:endParaRPr sz="180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 sz="1800"/>
              <a:t>An immensely popular and powerful idolatry </a:t>
            </a:r>
            <a:endParaRPr sz="1800"/>
          </a:p>
        </p:txBody>
      </p:sp>
      <p:pic>
        <p:nvPicPr>
          <p:cNvPr id="140" name="Google Shape;140;p27"/>
          <p:cNvPicPr preferRelativeResize="0"/>
          <p:nvPr/>
        </p:nvPicPr>
        <p:blipFill rotWithShape="1">
          <a:blip r:embed="rId3">
            <a:alphaModFix/>
          </a:blip>
          <a:srcRect l="5449" r="19379"/>
          <a:stretch/>
        </p:blipFill>
        <p:spPr>
          <a:xfrm>
            <a:off x="3344580" y="0"/>
            <a:ext cx="579942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8"/>
          <p:cNvSpPr txBox="1"/>
          <p:nvPr/>
        </p:nvSpPr>
        <p:spPr>
          <a:xfrm>
            <a:off x="209025" y="238475"/>
            <a:ext cx="2904000" cy="21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Our Hope</a:t>
            </a:r>
            <a:endParaRPr sz="18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There has never been 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a generation that 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God does not love and has not been 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able to reach</a:t>
            </a:r>
            <a:endParaRPr sz="1800"/>
          </a:p>
        </p:txBody>
      </p:sp>
      <p:pic>
        <p:nvPicPr>
          <p:cNvPr id="146" name="Google Shape;146;p28"/>
          <p:cNvPicPr preferRelativeResize="0"/>
          <p:nvPr/>
        </p:nvPicPr>
        <p:blipFill rotWithShape="1">
          <a:blip r:embed="rId3">
            <a:alphaModFix/>
          </a:blip>
          <a:srcRect l="5449" r="19379"/>
          <a:stretch/>
        </p:blipFill>
        <p:spPr>
          <a:xfrm>
            <a:off x="3344580" y="0"/>
            <a:ext cx="579942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 rotWithShape="1">
          <a:blip r:embed="rId3">
            <a:alphaModFix/>
          </a:blip>
          <a:srcRect r="13081"/>
          <a:stretch/>
        </p:blipFill>
        <p:spPr>
          <a:xfrm>
            <a:off x="2438025" y="0"/>
            <a:ext cx="6705975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/>
        </p:nvSpPr>
        <p:spPr>
          <a:xfrm>
            <a:off x="0" y="1278750"/>
            <a:ext cx="2438100" cy="21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/>
              <a:t>Reaching GenZ</a:t>
            </a:r>
            <a:endParaRPr sz="36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(born after 1995)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237900" y="238475"/>
            <a:ext cx="2875200" cy="175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The Fastest Growing Religious Group 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in America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67" name="Google Shape;67;p15"/>
          <p:cNvPicPr preferRelativeResize="0"/>
          <p:nvPr/>
        </p:nvPicPr>
        <p:blipFill rotWithShape="1">
          <a:blip r:embed="rId3">
            <a:alphaModFix/>
          </a:blip>
          <a:srcRect l="5449" r="19379"/>
          <a:stretch/>
        </p:blipFill>
        <p:spPr>
          <a:xfrm>
            <a:off x="3344580" y="0"/>
            <a:ext cx="579942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237900" y="238475"/>
            <a:ext cx="2889600" cy="156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The Fastest Growing Religious Group 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in America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/>
              <a:t>The Nones or Nothings</a:t>
            </a:r>
            <a:endParaRPr sz="1800" i="1"/>
          </a:p>
        </p:txBody>
      </p:sp>
      <p:pic>
        <p:nvPicPr>
          <p:cNvPr id="73" name="Google Shape;73;p16"/>
          <p:cNvPicPr preferRelativeResize="0"/>
          <p:nvPr/>
        </p:nvPicPr>
        <p:blipFill rotWithShape="1">
          <a:blip r:embed="rId3">
            <a:alphaModFix/>
          </a:blip>
          <a:srcRect l="5449" r="19379"/>
          <a:stretch/>
        </p:blipFill>
        <p:spPr>
          <a:xfrm>
            <a:off x="3344580" y="0"/>
            <a:ext cx="579942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/>
        </p:nvSpPr>
        <p:spPr>
          <a:xfrm>
            <a:off x="223475" y="238475"/>
            <a:ext cx="2904000" cy="24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The Fastest Growing Religious Group 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in America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/>
              <a:t>The Nones or Nothings</a:t>
            </a:r>
            <a:endParaRPr sz="1800" i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i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Not Agnostics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Not Atheists</a:t>
            </a:r>
            <a:endParaRPr sz="1800"/>
          </a:p>
        </p:txBody>
      </p:sp>
      <p:pic>
        <p:nvPicPr>
          <p:cNvPr id="79" name="Google Shape;79;p17"/>
          <p:cNvPicPr preferRelativeResize="0"/>
          <p:nvPr/>
        </p:nvPicPr>
        <p:blipFill rotWithShape="1">
          <a:blip r:embed="rId3">
            <a:alphaModFix/>
          </a:blip>
          <a:srcRect l="5449" r="19379"/>
          <a:stretch/>
        </p:blipFill>
        <p:spPr>
          <a:xfrm>
            <a:off x="3344580" y="0"/>
            <a:ext cx="579942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/>
        </p:nvSpPr>
        <p:spPr>
          <a:xfrm>
            <a:off x="447900" y="238475"/>
            <a:ext cx="2438100" cy="12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85" name="Google Shape;85;p18"/>
          <p:cNvPicPr preferRelativeResize="0"/>
          <p:nvPr/>
        </p:nvPicPr>
        <p:blipFill rotWithShape="1">
          <a:blip r:embed="rId3">
            <a:alphaModFix/>
          </a:blip>
          <a:srcRect l="5449" r="19379"/>
          <a:stretch/>
        </p:blipFill>
        <p:spPr>
          <a:xfrm>
            <a:off x="3344580" y="0"/>
            <a:ext cx="579942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3250" y="171563"/>
            <a:ext cx="2667399" cy="48003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/>
        </p:nvSpPr>
        <p:spPr>
          <a:xfrm>
            <a:off x="252350" y="238475"/>
            <a:ext cx="2860800" cy="35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The Fastest Growing Religious Group 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in America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/>
              <a:t>The Nones or Nothings</a:t>
            </a:r>
            <a:endParaRPr sz="1800" i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i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Not Agnostics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Not Atheists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As in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/>
              <a:t>Not Interested</a:t>
            </a:r>
            <a:endParaRPr sz="1800" i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/>
              <a:t>No Comment</a:t>
            </a:r>
            <a:endParaRPr sz="1800" i="1"/>
          </a:p>
        </p:txBody>
      </p:sp>
      <p:pic>
        <p:nvPicPr>
          <p:cNvPr id="92" name="Google Shape;92;p19"/>
          <p:cNvPicPr preferRelativeResize="0"/>
          <p:nvPr/>
        </p:nvPicPr>
        <p:blipFill rotWithShape="1">
          <a:blip r:embed="rId3">
            <a:alphaModFix/>
          </a:blip>
          <a:srcRect l="5449" r="19379"/>
          <a:stretch/>
        </p:blipFill>
        <p:spPr>
          <a:xfrm>
            <a:off x="3344580" y="0"/>
            <a:ext cx="579942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/>
        </p:nvSpPr>
        <p:spPr>
          <a:xfrm>
            <a:off x="237900" y="238475"/>
            <a:ext cx="2875200" cy="43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The Fastest Growing Religious Group 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in America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/>
              <a:t>The Nones or Nothings</a:t>
            </a:r>
            <a:endParaRPr sz="1800" i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i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Not Agnostics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Not Atheists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As in</a:t>
            </a:r>
            <a:endParaRPr sz="1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/>
              <a:t>Not Interested</a:t>
            </a:r>
            <a:endParaRPr sz="1800" i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/>
              <a:t>No Comment</a:t>
            </a:r>
            <a:endParaRPr sz="1800" i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i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/>
              <a:t>It’s ok for you, </a:t>
            </a:r>
            <a:endParaRPr sz="1800" i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/>
              <a:t>but it’s not for me</a:t>
            </a:r>
            <a:endParaRPr sz="1800" i="1"/>
          </a:p>
        </p:txBody>
      </p:sp>
      <p:pic>
        <p:nvPicPr>
          <p:cNvPr id="98" name="Google Shape;98;p20"/>
          <p:cNvPicPr preferRelativeResize="0"/>
          <p:nvPr/>
        </p:nvPicPr>
        <p:blipFill rotWithShape="1">
          <a:blip r:embed="rId3">
            <a:alphaModFix/>
          </a:blip>
          <a:srcRect l="5449" r="19379"/>
          <a:stretch/>
        </p:blipFill>
        <p:spPr>
          <a:xfrm>
            <a:off x="3344580" y="0"/>
            <a:ext cx="579942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/>
        </p:nvSpPr>
        <p:spPr>
          <a:xfrm>
            <a:off x="0" y="238475"/>
            <a:ext cx="33447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Another Problem We Face</a:t>
            </a:r>
            <a:endParaRPr sz="2000" i="1"/>
          </a:p>
        </p:txBody>
      </p:sp>
      <p:pic>
        <p:nvPicPr>
          <p:cNvPr id="104" name="Google Shape;104;p21"/>
          <p:cNvPicPr preferRelativeResize="0"/>
          <p:nvPr/>
        </p:nvPicPr>
        <p:blipFill rotWithShape="1">
          <a:blip r:embed="rId3">
            <a:alphaModFix/>
          </a:blip>
          <a:srcRect l="5449" r="19379"/>
          <a:stretch/>
        </p:blipFill>
        <p:spPr>
          <a:xfrm>
            <a:off x="3344580" y="0"/>
            <a:ext cx="579942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347</Words>
  <Application>Microsoft Macintosh PowerPoint</Application>
  <PresentationFormat>On-screen Show (16:9)</PresentationFormat>
  <Paragraphs>80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Times New Roman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1</cp:revision>
  <dcterms:modified xsi:type="dcterms:W3CDTF">2023-05-09T00:11:55Z</dcterms:modified>
</cp:coreProperties>
</file>